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yöristetty suorakulmio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Pyöristetty suorakulmio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Otsikko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20" name="Alaotsikko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i-FI" smtClean="0"/>
              <a:t>Muokkaa alaotsikon perustyyliä napsautt.</a:t>
            </a:r>
            <a:endParaRPr kumimoji="0" lang="en-US"/>
          </a:p>
        </p:txBody>
      </p:sp>
      <p:sp>
        <p:nvSpPr>
          <p:cNvPr id="19" name="Päivämäärän paikkamerkki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84F47E-408A-4E06-A400-6DE5EE985890}" type="datetimeFigureOut">
              <a:rPr lang="fi-FI" smtClean="0"/>
              <a:t>25.5.2014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11" name="Dian numeron paikkamerkki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E1DD62-C8DE-41AC-B388-BB3593A56768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84F47E-408A-4E06-A400-6DE5EE985890}" type="datetimeFigureOut">
              <a:rPr lang="fi-FI" smtClean="0"/>
              <a:t>25.5.2014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E1DD62-C8DE-41AC-B388-BB3593A56768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84F47E-408A-4E06-A400-6DE5EE985890}" type="datetimeFigureOut">
              <a:rPr lang="fi-FI" smtClean="0"/>
              <a:t>25.5.2014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E1DD62-C8DE-41AC-B388-BB3593A56768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84F47E-408A-4E06-A400-6DE5EE985890}" type="datetimeFigureOut">
              <a:rPr lang="fi-FI" smtClean="0"/>
              <a:t>25.5.2014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E1DD62-C8DE-41AC-B388-BB3593A56768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yöristetty suorakulmio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Pyöristetty suorakulmio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84F47E-408A-4E06-A400-6DE5EE985890}" type="datetimeFigureOut">
              <a:rPr lang="fi-FI" smtClean="0"/>
              <a:t>25.5.2014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E1DD62-C8DE-41AC-B388-BB3593A56768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84F47E-408A-4E06-A400-6DE5EE985890}" type="datetimeFigureOut">
              <a:rPr lang="fi-FI" smtClean="0"/>
              <a:t>25.5.2014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E1DD62-C8DE-41AC-B388-BB3593A56768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5" name="Sisällön paikkamerkki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84F47E-408A-4E06-A400-6DE5EE985890}" type="datetimeFigureOut">
              <a:rPr lang="fi-FI" smtClean="0"/>
              <a:t>25.5.2014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E1DD62-C8DE-41AC-B388-BB3593A56768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84F47E-408A-4E06-A400-6DE5EE985890}" type="datetimeFigureOut">
              <a:rPr lang="fi-FI" smtClean="0"/>
              <a:t>25.5.2014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E1DD62-C8DE-41AC-B388-BB3593A56768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yöristetty suorakulmio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84F47E-408A-4E06-A400-6DE5EE985890}" type="datetimeFigureOut">
              <a:rPr lang="fi-FI" smtClean="0"/>
              <a:t>25.5.2014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E1DD62-C8DE-41AC-B388-BB3593A56768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84F47E-408A-4E06-A400-6DE5EE985890}" type="datetimeFigureOut">
              <a:rPr lang="fi-FI" smtClean="0"/>
              <a:t>25.5.2014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E1DD62-C8DE-41AC-B388-BB3593A56768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yöristetty suorakulmio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Yhdestä kulmasta pyöristetty suorakulmio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84F47E-408A-4E06-A400-6DE5EE985890}" type="datetimeFigureOut">
              <a:rPr lang="fi-FI" smtClean="0"/>
              <a:t>25.5.2014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E1DD62-C8DE-41AC-B388-BB3593A56768}" type="slidenum">
              <a:rPr lang="fi-FI" smtClean="0"/>
              <a:t>‹#›</a:t>
            </a:fld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i-FI" smtClean="0"/>
              <a:t>Lisää kuva napsauttamalla kuvaketta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yöristetty suorakulmio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Pyöristetty suorakulmio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Otsikon paikkamerkki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4" name="Tekstin paikkamerkki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  <a:p>
            <a:pPr lvl="1" eaLnBrk="1" latinLnBrk="0" hangingPunct="1"/>
            <a:r>
              <a:rPr kumimoji="0" lang="fi-FI" smtClean="0"/>
              <a:t>toinen taso</a:t>
            </a:r>
          </a:p>
          <a:p>
            <a:pPr lvl="2" eaLnBrk="1" latinLnBrk="0" hangingPunct="1"/>
            <a:r>
              <a:rPr kumimoji="0" lang="fi-FI" smtClean="0"/>
              <a:t>kolmas taso</a:t>
            </a:r>
          </a:p>
          <a:p>
            <a:pPr lvl="3" eaLnBrk="1" latinLnBrk="0" hangingPunct="1"/>
            <a:r>
              <a:rPr kumimoji="0" lang="fi-FI" smtClean="0"/>
              <a:t>neljäs taso</a:t>
            </a:r>
          </a:p>
          <a:p>
            <a:pPr lvl="4" eaLnBrk="1" latinLnBrk="0" hangingPunct="1"/>
            <a:r>
              <a:rPr kumimoji="0" lang="fi-FI" smtClean="0"/>
              <a:t>viides taso</a:t>
            </a:r>
            <a:endParaRPr kumimoji="0" lang="en-US"/>
          </a:p>
        </p:txBody>
      </p:sp>
      <p:sp>
        <p:nvSpPr>
          <p:cNvPr id="25" name="Päivämäärän paikkamerkki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884F47E-408A-4E06-A400-6DE5EE985890}" type="datetimeFigureOut">
              <a:rPr lang="fi-FI" smtClean="0"/>
              <a:t>25.5.2014</a:t>
            </a:fld>
            <a:endParaRPr lang="fi-FI"/>
          </a:p>
        </p:txBody>
      </p:sp>
      <p:sp>
        <p:nvSpPr>
          <p:cNvPr id="18" name="Alatunnisteen paikkamerkki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FE1DD62-C8DE-41AC-B388-BB3593A56768}" type="slidenum">
              <a:rPr lang="fi-FI" smtClean="0"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Pohjatunti 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err="1" smtClean="0"/>
              <a:t>Mab</a:t>
            </a:r>
            <a:r>
              <a:rPr lang="fi-FI" dirty="0" smtClean="0"/>
              <a:t> 3 /</a:t>
            </a:r>
            <a:r>
              <a:rPr lang="fi-FI" dirty="0" err="1" smtClean="0"/>
              <a:t>mls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530582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orakulmio 3"/>
          <p:cNvSpPr/>
          <p:nvPr/>
        </p:nvSpPr>
        <p:spPr>
          <a:xfrm>
            <a:off x="611560" y="620688"/>
            <a:ext cx="698477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i-FI" dirty="0" smtClean="0"/>
              <a:t>Harjoituskoe:</a:t>
            </a:r>
          </a:p>
          <a:p>
            <a:pPr lvl="0"/>
            <a:endParaRPr lang="fi-FI" dirty="0"/>
          </a:p>
          <a:p>
            <a:pPr lvl="0"/>
            <a:r>
              <a:rPr lang="fi-FI" dirty="0" smtClean="0"/>
              <a:t>1. Suora </a:t>
            </a:r>
            <a:r>
              <a:rPr lang="fi-FI" dirty="0"/>
              <a:t>kulkee pisteiden (2, 9) ja (–1, ‑6) kautta. Määritä kyseisen suoran yhtälö. Missä pisteessä suora leikkaa </a:t>
            </a:r>
            <a:r>
              <a:rPr lang="fi-FI" i="1" dirty="0"/>
              <a:t>x</a:t>
            </a:r>
            <a:r>
              <a:rPr lang="fi-FI" dirty="0"/>
              <a:t>-akselin?</a:t>
            </a:r>
          </a:p>
          <a:p>
            <a:r>
              <a:rPr lang="fi-FI" dirty="0"/>
              <a:t> </a:t>
            </a:r>
          </a:p>
          <a:p>
            <a:r>
              <a:rPr lang="fi-FI" dirty="0"/>
              <a:t> </a:t>
            </a:r>
          </a:p>
          <a:p>
            <a:pPr lvl="0"/>
            <a:endParaRPr lang="fi-FI" dirty="0" smtClean="0"/>
          </a:p>
          <a:p>
            <a:pPr lvl="0"/>
            <a:endParaRPr lang="fi-FI" dirty="0"/>
          </a:p>
          <a:p>
            <a:pPr lvl="0"/>
            <a:endParaRPr lang="fi-FI" dirty="0" smtClean="0"/>
          </a:p>
          <a:p>
            <a:pPr lvl="0"/>
            <a:r>
              <a:rPr lang="fi-FI" dirty="0" smtClean="0"/>
              <a:t>2. Ratkaise </a:t>
            </a:r>
            <a:r>
              <a:rPr lang="fi-FI" dirty="0"/>
              <a:t>seuraavat yhtälöt. Anna vastaus tarkkana arvona.</a:t>
            </a:r>
          </a:p>
          <a:p>
            <a:r>
              <a:rPr lang="fi-FI" dirty="0"/>
              <a:t>a)  2 – 6</a:t>
            </a:r>
            <a:r>
              <a:rPr lang="fi-FI" i="1" baseline="30000" dirty="0"/>
              <a:t>x</a:t>
            </a:r>
            <a:r>
              <a:rPr lang="fi-FI" dirty="0"/>
              <a:t>=1		b)  3</a:t>
            </a:r>
            <a:r>
              <a:rPr lang="fi-FI" i="1" dirty="0"/>
              <a:t>x</a:t>
            </a:r>
            <a:r>
              <a:rPr lang="fi-FI" baseline="30000" dirty="0"/>
              <a:t>6 </a:t>
            </a:r>
            <a:r>
              <a:rPr lang="fi-FI" dirty="0"/>
              <a:t>+ 2 = 11</a:t>
            </a:r>
          </a:p>
          <a:p>
            <a:r>
              <a:rPr lang="fi-FI" dirty="0"/>
              <a:t> </a:t>
            </a:r>
          </a:p>
          <a:p>
            <a:r>
              <a:rPr lang="fi-FI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9308020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orakulmio 1"/>
          <p:cNvSpPr/>
          <p:nvPr/>
        </p:nvSpPr>
        <p:spPr>
          <a:xfrm>
            <a:off x="611560" y="692696"/>
            <a:ext cx="669674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i-FI" dirty="0" smtClean="0"/>
              <a:t>3. Määritä </a:t>
            </a:r>
            <a:r>
              <a:rPr lang="fi-FI" dirty="0"/>
              <a:t>vakio </a:t>
            </a:r>
            <a:r>
              <a:rPr lang="fi-FI" i="1" dirty="0"/>
              <a:t>a </a:t>
            </a:r>
            <a:r>
              <a:rPr lang="fi-FI" dirty="0"/>
              <a:t>siten, että suora </a:t>
            </a:r>
            <a:endParaRPr lang="fi-FI" dirty="0" smtClean="0"/>
          </a:p>
          <a:p>
            <a:pPr lvl="0"/>
            <a:r>
              <a:rPr lang="fi-FI" i="1" dirty="0" smtClean="0"/>
              <a:t>ax </a:t>
            </a:r>
            <a:r>
              <a:rPr lang="fi-FI" dirty="0"/>
              <a:t>+ (</a:t>
            </a:r>
            <a:r>
              <a:rPr lang="fi-FI" i="1" dirty="0"/>
              <a:t>a </a:t>
            </a:r>
            <a:r>
              <a:rPr lang="fi-FI" dirty="0"/>
              <a:t>– 1)</a:t>
            </a:r>
            <a:r>
              <a:rPr lang="fi-FI" i="1" dirty="0"/>
              <a:t>y </a:t>
            </a:r>
            <a:r>
              <a:rPr lang="fi-FI" dirty="0"/>
              <a:t>+ 5 = 0 kulkee pisteen (3, –4) kautta</a:t>
            </a:r>
            <a:r>
              <a:rPr lang="fi-FI" dirty="0" smtClean="0"/>
              <a:t>.</a:t>
            </a:r>
          </a:p>
          <a:p>
            <a:pPr lvl="0"/>
            <a:endParaRPr lang="fi-FI" dirty="0"/>
          </a:p>
          <a:p>
            <a:pPr lvl="0"/>
            <a:endParaRPr lang="fi-FI" dirty="0" smtClean="0"/>
          </a:p>
          <a:p>
            <a:pPr lvl="0"/>
            <a:endParaRPr lang="fi-FI" dirty="0"/>
          </a:p>
          <a:p>
            <a:pPr lvl="0"/>
            <a:endParaRPr lang="fi-FI" dirty="0" smtClean="0"/>
          </a:p>
          <a:p>
            <a:pPr lvl="0"/>
            <a:endParaRPr lang="fi-FI" dirty="0"/>
          </a:p>
          <a:p>
            <a:pPr lvl="0"/>
            <a:endParaRPr lang="fi-FI" dirty="0"/>
          </a:p>
          <a:p>
            <a:r>
              <a:rPr lang="fi-FI" dirty="0"/>
              <a:t> </a:t>
            </a:r>
          </a:p>
          <a:p>
            <a:pPr lvl="0"/>
            <a:r>
              <a:rPr lang="fi-FI" dirty="0" smtClean="0"/>
              <a:t>4. Pakistanin </a:t>
            </a:r>
            <a:r>
              <a:rPr lang="fi-FI" dirty="0"/>
              <a:t>väkiluku oli vuoden 1991 alussa 116 miljoonaa ja se kasvoi tuolloin 3,1 % vuodessa. Mikä on Pakistanin väkiluku vuoden 2010 alussa, jos kasvu jatkuu yhtä nopeana?</a:t>
            </a:r>
          </a:p>
          <a:p>
            <a:r>
              <a:rPr lang="fi-FI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7452262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orakulmio 1"/>
          <p:cNvSpPr/>
          <p:nvPr/>
        </p:nvSpPr>
        <p:spPr>
          <a:xfrm>
            <a:off x="467544" y="692696"/>
            <a:ext cx="820891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i-FI" dirty="0" smtClean="0"/>
              <a:t>5. Kauppias </a:t>
            </a:r>
            <a:r>
              <a:rPr lang="fi-FI" dirty="0"/>
              <a:t>arvioi, että viikkomyynnin riippuvuutta viikonloppuna jaettujen mainoslehtisten lukumäärästä voidaan kuvata suoralla. Kun viikonloppuna jaettiin 1000 mainosta, viikon myynti oli 62000 €. Kun mainoksia jaettiin 1800, myynti oli 65000 €. </a:t>
            </a:r>
          </a:p>
          <a:p>
            <a:pPr lvl="0"/>
            <a:r>
              <a:rPr lang="fi-FI" dirty="0"/>
              <a:t>Määritä riippuvuutta kuvaavan suoran yhtälö. </a:t>
            </a:r>
          </a:p>
          <a:p>
            <a:pPr lvl="0"/>
            <a:r>
              <a:rPr lang="fi-FI" dirty="0"/>
              <a:t>Kuinka suuri myynti saavutetaan jakamalla 4000 mainosta? </a:t>
            </a:r>
          </a:p>
          <a:p>
            <a:pPr lvl="0"/>
            <a:r>
              <a:rPr lang="fi-FI" dirty="0"/>
              <a:t>Montako mainosta pitää jakaa, jotta myynti olisi 80000 €?</a:t>
            </a:r>
          </a:p>
          <a:p>
            <a:r>
              <a:rPr lang="fi-FI" dirty="0"/>
              <a:t> </a:t>
            </a:r>
          </a:p>
          <a:p>
            <a:r>
              <a:rPr lang="fi-FI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1654584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orakulmio 1"/>
          <p:cNvSpPr/>
          <p:nvPr/>
        </p:nvSpPr>
        <p:spPr>
          <a:xfrm>
            <a:off x="539552" y="612845"/>
            <a:ext cx="784887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i-FI" dirty="0" smtClean="0"/>
              <a:t>6. Pankkitilille</a:t>
            </a:r>
            <a:r>
              <a:rPr lang="fi-FI" dirty="0"/>
              <a:t>, jonka vuotuinen korko on 4,0 %, talletetaan 8000 euroa Kuinka monessa vuodessa talletuksen arvo ylittää 12000 euroa?</a:t>
            </a:r>
          </a:p>
          <a:p>
            <a:r>
              <a:rPr lang="fi-FI" dirty="0"/>
              <a:t> </a:t>
            </a:r>
          </a:p>
          <a:p>
            <a:pPr lvl="0"/>
            <a:r>
              <a:rPr lang="fi-FI" dirty="0" smtClean="0"/>
              <a:t>7. Teollisuuden </a:t>
            </a:r>
            <a:r>
              <a:rPr lang="fi-FI" dirty="0"/>
              <a:t>rikkipäästöjä halutaan 10 vuodessa vähentää 80 %. Mikä tulee asettaa vuotuiseksi vähentämistavoitteeksi?</a:t>
            </a:r>
          </a:p>
          <a:p>
            <a:r>
              <a:rPr lang="fi-FI" dirty="0"/>
              <a:t> </a:t>
            </a:r>
          </a:p>
          <a:p>
            <a:r>
              <a:rPr lang="fi-FI" dirty="0"/>
              <a:t> </a:t>
            </a:r>
          </a:p>
          <a:p>
            <a:pPr lvl="0"/>
            <a:r>
              <a:rPr lang="fi-FI" dirty="0" smtClean="0"/>
              <a:t>8. Radioaktiivisen </a:t>
            </a:r>
            <a:r>
              <a:rPr lang="fi-FI" dirty="0"/>
              <a:t>aineen puoliintumisaika on 15 vuorokautta. </a:t>
            </a:r>
          </a:p>
          <a:p>
            <a:pPr lvl="0"/>
            <a:r>
              <a:rPr lang="fi-FI" dirty="0"/>
              <a:t>Kuinka monta prosenttia ainetta on jäljellä yhden vuorokauden kuluttua?</a:t>
            </a:r>
          </a:p>
          <a:p>
            <a:pPr lvl="0"/>
            <a:r>
              <a:rPr lang="fi-FI" dirty="0"/>
              <a:t>Missä ajassa aineesta on hajonnut 99 %?</a:t>
            </a:r>
          </a:p>
          <a:p>
            <a:r>
              <a:rPr lang="fi-FI" dirty="0"/>
              <a:t> </a:t>
            </a:r>
          </a:p>
          <a:p>
            <a:r>
              <a:rPr lang="fi-FI" dirty="0"/>
              <a:t/>
            </a:r>
            <a:br>
              <a:rPr lang="fi-FI" dirty="0"/>
            </a:b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7083157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ltarusko">
  <a:themeElements>
    <a:clrScheme name="Iltarusk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Iltarusk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Iltarusk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</TotalTime>
  <Words>151</Words>
  <Application>Microsoft Office PowerPoint</Application>
  <PresentationFormat>Näytössä katseltava diaesitys (4:3)</PresentationFormat>
  <Paragraphs>41</Paragraphs>
  <Slides>5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5</vt:i4>
      </vt:variant>
    </vt:vector>
  </HeadingPairs>
  <TitlesOfParts>
    <vt:vector size="6" baseType="lpstr">
      <vt:lpstr>Iltarusko</vt:lpstr>
      <vt:lpstr>Pohjatunti </vt:lpstr>
      <vt:lpstr>PowerPoint-esitys</vt:lpstr>
      <vt:lpstr>PowerPoint-esitys</vt:lpstr>
      <vt:lpstr>PowerPoint-esitys</vt:lpstr>
      <vt:lpstr>PowerPoint-esitys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Pohjatunti </dc:title>
  <dc:creator>Meri Sirkeinen</dc:creator>
  <cp:lastModifiedBy>Meri Sirkeinen</cp:lastModifiedBy>
  <cp:revision>1</cp:revision>
  <dcterms:created xsi:type="dcterms:W3CDTF">2014-05-25T16:53:50Z</dcterms:created>
  <dcterms:modified xsi:type="dcterms:W3CDTF">2014-05-25T17:01:28Z</dcterms:modified>
</cp:coreProperties>
</file>