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7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4660"/>
  </p:normalViewPr>
  <p:slideViewPr>
    <p:cSldViewPr>
      <p:cViewPr>
        <p:scale>
          <a:sx n="75" d="100"/>
          <a:sy n="75" d="100"/>
        </p:scale>
        <p:origin x="-136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68F49-3F05-4DF7-8625-B6AA52CC9226}" type="datetimeFigureOut">
              <a:rPr lang="fi-FI" smtClean="0"/>
              <a:t>31.3.2014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85D61-A690-4E26-8282-0DD13297936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6902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85D61-A690-4E26-8282-0DD132979364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74059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yöristetty suorakulmi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Otsikk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0" name="Alaotsikk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19" name="Päivämäärän paikkamerkki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6DB424-99EE-4BBA-8E80-0335B7A6FBBE}" type="datetimeFigureOut">
              <a:rPr lang="fi-FI" smtClean="0"/>
              <a:t>31.3.2014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11" name="Dian numeron paikkamerkki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AA2F17-13DD-400B-B7D9-2ECD727ED9F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6DB424-99EE-4BBA-8E80-0335B7A6FBBE}" type="datetimeFigureOut">
              <a:rPr lang="fi-FI" smtClean="0"/>
              <a:t>31.3.2014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AA2F17-13DD-400B-B7D9-2ECD727ED9F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6DB424-99EE-4BBA-8E80-0335B7A6FBBE}" type="datetimeFigureOut">
              <a:rPr lang="fi-FI" smtClean="0"/>
              <a:t>31.3.2014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AA2F17-13DD-400B-B7D9-2ECD727ED9F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6DB424-99EE-4BBA-8E80-0335B7A6FBBE}" type="datetimeFigureOut">
              <a:rPr lang="fi-FI" smtClean="0"/>
              <a:t>31.3.2014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AA2F17-13DD-400B-B7D9-2ECD727ED9F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yöristetty suorakulmi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yöristetty suorakulmi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6DB424-99EE-4BBA-8E80-0335B7A6FBBE}" type="datetimeFigureOut">
              <a:rPr lang="fi-FI" smtClean="0"/>
              <a:t>31.3.2014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AA2F17-13DD-400B-B7D9-2ECD727ED9F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6DB424-99EE-4BBA-8E80-0335B7A6FBBE}" type="datetimeFigureOut">
              <a:rPr lang="fi-FI" smtClean="0"/>
              <a:t>31.3.2014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AA2F17-13DD-400B-B7D9-2ECD727ED9F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6DB424-99EE-4BBA-8E80-0335B7A6FBBE}" type="datetimeFigureOut">
              <a:rPr lang="fi-FI" smtClean="0"/>
              <a:t>31.3.2014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AA2F17-13DD-400B-B7D9-2ECD727ED9F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6DB424-99EE-4BBA-8E80-0335B7A6FBBE}" type="datetimeFigureOut">
              <a:rPr lang="fi-FI" smtClean="0"/>
              <a:t>31.3.2014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AA2F17-13DD-400B-B7D9-2ECD727ED9F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6DB424-99EE-4BBA-8E80-0335B7A6FBBE}" type="datetimeFigureOut">
              <a:rPr lang="fi-FI" smtClean="0"/>
              <a:t>31.3.2014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AA2F17-13DD-400B-B7D9-2ECD727ED9F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6DB424-99EE-4BBA-8E80-0335B7A6FBBE}" type="datetimeFigureOut">
              <a:rPr lang="fi-FI" smtClean="0"/>
              <a:t>31.3.2014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AA2F17-13DD-400B-B7D9-2ECD727ED9F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Yhdestä kulmasta pyöristetty suorakulmio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6DB424-99EE-4BBA-8E80-0335B7A6FBBE}" type="datetimeFigureOut">
              <a:rPr lang="fi-FI" smtClean="0"/>
              <a:t>31.3.2014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AA2F17-13DD-400B-B7D9-2ECD727ED9FB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yöristetty suorakulmi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Otsikon paikkamerkki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25" name="Päivämäärän paikkamerkki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46DB424-99EE-4BBA-8E80-0335B7A6FBBE}" type="datetimeFigureOut">
              <a:rPr lang="fi-FI" smtClean="0"/>
              <a:t>31.3.2014</a:t>
            </a:fld>
            <a:endParaRPr lang="fi-FI"/>
          </a:p>
        </p:txBody>
      </p:sp>
      <p:sp>
        <p:nvSpPr>
          <p:cNvPr id="18" name="Alatunnisteen paikkamerk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AAA2F17-13DD-400B-B7D9-2ECD727ED9FB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MATEMAATTISIA MALLEJA I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err="1" smtClean="0">
                <a:latin typeface="Comic Sans MS" pitchFamily="66" charset="0"/>
              </a:rPr>
              <a:t>Mab</a:t>
            </a:r>
            <a:r>
              <a:rPr lang="fi-FI" dirty="0" smtClean="0">
                <a:latin typeface="Comic Sans MS" pitchFamily="66" charset="0"/>
              </a:rPr>
              <a:t> 3 </a:t>
            </a:r>
          </a:p>
          <a:p>
            <a:r>
              <a:rPr lang="fi-FI" dirty="0" smtClean="0">
                <a:latin typeface="Comic Sans MS" pitchFamily="66" charset="0"/>
              </a:rPr>
              <a:t>Meri </a:t>
            </a:r>
            <a:r>
              <a:rPr lang="fi-FI" dirty="0" err="1" smtClean="0">
                <a:latin typeface="Comic Sans MS" pitchFamily="66" charset="0"/>
              </a:rPr>
              <a:t>Sirkeinen</a:t>
            </a:r>
            <a:endParaRPr lang="fi-FI" dirty="0" smtClean="0">
              <a:latin typeface="Comic Sans MS" pitchFamily="66" charset="0"/>
            </a:endParaRPr>
          </a:p>
          <a:p>
            <a:r>
              <a:rPr lang="fi-FI" dirty="0" smtClean="0">
                <a:latin typeface="Comic Sans MS" pitchFamily="66" charset="0"/>
              </a:rPr>
              <a:t>Siikajoen lukio</a:t>
            </a:r>
            <a:endParaRPr lang="fi-FI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11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5506740" cy="5136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411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8250438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695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/>
          <p:cNvSpPr txBox="1"/>
          <p:nvPr/>
        </p:nvSpPr>
        <p:spPr>
          <a:xfrm>
            <a:off x="899592" y="1052736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smtClean="0">
                <a:latin typeface="Comic Sans MS" pitchFamily="66" charset="0"/>
              </a:rPr>
              <a:t>Tehtäviä: s. 14: 2, 3, 4, 6 </a:t>
            </a:r>
            <a:endParaRPr lang="fi-FI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04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orakulmio 4"/>
          <p:cNvSpPr/>
          <p:nvPr/>
        </p:nvSpPr>
        <p:spPr>
          <a:xfrm>
            <a:off x="368761" y="548680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3200" b="1" dirty="0" smtClean="0">
                <a:latin typeface="Comic Sans MS" pitchFamily="66" charset="0"/>
              </a:rPr>
              <a:t>Kurssisuunnitelma</a:t>
            </a:r>
            <a:endParaRPr lang="fi-FI" sz="3200" dirty="0">
              <a:latin typeface="Comic Sans MS" pitchFamily="66" charset="0"/>
            </a:endParaRPr>
          </a:p>
        </p:txBody>
      </p:sp>
      <p:sp>
        <p:nvSpPr>
          <p:cNvPr id="6" name="Suorakulmio 5"/>
          <p:cNvSpPr/>
          <p:nvPr/>
        </p:nvSpPr>
        <p:spPr>
          <a:xfrm>
            <a:off x="611560" y="1305342"/>
            <a:ext cx="7200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2400" b="1" dirty="0">
                <a:latin typeface="Comic Sans MS" pitchFamily="66" charset="0"/>
              </a:rPr>
              <a:t>Sisältö</a:t>
            </a:r>
            <a:endParaRPr lang="fi-FI" sz="2400" dirty="0">
              <a:latin typeface="Comic Sans MS" pitchFamily="66" charset="0"/>
            </a:endParaRPr>
          </a:p>
          <a:p>
            <a:endParaRPr lang="fi-FI" sz="2400" b="1" dirty="0" smtClean="0">
              <a:latin typeface="Comic Sans MS" pitchFamily="66" charset="0"/>
            </a:endParaRPr>
          </a:p>
          <a:p>
            <a:r>
              <a:rPr lang="fi-FI" sz="2400" b="1" dirty="0" smtClean="0">
                <a:latin typeface="Comic Sans MS" pitchFamily="66" charset="0"/>
              </a:rPr>
              <a:t>1</a:t>
            </a:r>
            <a:r>
              <a:rPr lang="fi-FI" sz="2400" b="1" dirty="0">
                <a:latin typeface="Comic Sans MS" pitchFamily="66" charset="0"/>
              </a:rPr>
              <a:t>. Mallintaminen koordinaatistossa</a:t>
            </a:r>
            <a:endParaRPr lang="fi-FI" sz="2400" dirty="0">
              <a:latin typeface="Comic Sans MS" pitchFamily="66" charset="0"/>
            </a:endParaRPr>
          </a:p>
          <a:p>
            <a:r>
              <a:rPr lang="fi-FI" sz="2400" dirty="0">
                <a:latin typeface="Comic Sans MS" pitchFamily="66" charset="0"/>
              </a:rPr>
              <a:t> </a:t>
            </a:r>
          </a:p>
          <a:p>
            <a:pPr lvl="0"/>
            <a:r>
              <a:rPr lang="fi-FI" sz="2400" dirty="0">
                <a:latin typeface="Comic Sans MS" pitchFamily="66" charset="0"/>
              </a:rPr>
              <a:t>Pistejoukko koordinaatistossa </a:t>
            </a:r>
            <a:r>
              <a:rPr lang="fi-FI" sz="2400" dirty="0" smtClean="0">
                <a:latin typeface="Comic Sans MS" pitchFamily="66" charset="0"/>
              </a:rPr>
              <a:t>2h</a:t>
            </a:r>
            <a:endParaRPr lang="fi-FI" sz="2400" dirty="0">
              <a:latin typeface="Comic Sans MS" pitchFamily="66" charset="0"/>
            </a:endParaRPr>
          </a:p>
          <a:p>
            <a:pPr lvl="0"/>
            <a:r>
              <a:rPr lang="fi-FI" sz="2400" dirty="0">
                <a:latin typeface="Comic Sans MS" pitchFamily="66" charset="0"/>
              </a:rPr>
              <a:t>Funktio 2h</a:t>
            </a:r>
          </a:p>
          <a:p>
            <a:r>
              <a:rPr lang="fi-FI" sz="2400" dirty="0">
                <a:latin typeface="Comic Sans MS" pitchFamily="66" charset="0"/>
              </a:rPr>
              <a:t> </a:t>
            </a:r>
          </a:p>
          <a:p>
            <a:r>
              <a:rPr lang="fi-FI" sz="2400" b="1" dirty="0">
                <a:latin typeface="Comic Sans MS" pitchFamily="66" charset="0"/>
              </a:rPr>
              <a:t>2. Lineaarinen malli</a:t>
            </a:r>
            <a:endParaRPr lang="fi-FI" sz="2400" dirty="0">
              <a:latin typeface="Comic Sans MS" pitchFamily="66" charset="0"/>
            </a:endParaRPr>
          </a:p>
          <a:p>
            <a:r>
              <a:rPr lang="fi-FI" sz="2400" b="1" dirty="0">
                <a:latin typeface="Comic Sans MS" pitchFamily="66" charset="0"/>
              </a:rPr>
              <a:t> </a:t>
            </a:r>
            <a:endParaRPr lang="fi-FI" sz="2400" dirty="0">
              <a:latin typeface="Comic Sans MS" pitchFamily="66" charset="0"/>
            </a:endParaRPr>
          </a:p>
          <a:p>
            <a:pPr lvl="0"/>
            <a:r>
              <a:rPr lang="fi-FI" sz="2400" dirty="0">
                <a:latin typeface="Comic Sans MS" pitchFamily="66" charset="0"/>
              </a:rPr>
              <a:t>Kulmakerroin ja suoran yhtälö 2h </a:t>
            </a:r>
          </a:p>
          <a:p>
            <a:pPr lvl="0"/>
            <a:r>
              <a:rPr lang="fi-FI" sz="2400" dirty="0">
                <a:latin typeface="Comic Sans MS" pitchFamily="66" charset="0"/>
              </a:rPr>
              <a:t>Suoran yhtälön määrääminen 2h</a:t>
            </a:r>
          </a:p>
          <a:p>
            <a:pPr lvl="0"/>
            <a:r>
              <a:rPr lang="fi-FI" sz="2400" dirty="0">
                <a:latin typeface="Comic Sans MS" pitchFamily="66" charset="0"/>
              </a:rPr>
              <a:t>Suorien leikkauspiste 1h </a:t>
            </a:r>
          </a:p>
          <a:p>
            <a:pPr lvl="0"/>
            <a:r>
              <a:rPr lang="fi-FI" sz="2400" dirty="0">
                <a:latin typeface="Comic Sans MS" pitchFamily="66" charset="0"/>
              </a:rPr>
              <a:t>Suorien yhdensuuntaisuus ja kohtisuoruus 2h</a:t>
            </a:r>
          </a:p>
          <a:p>
            <a:r>
              <a:rPr lang="fi-FI" sz="2400" dirty="0">
                <a:latin typeface="Comic Sans MS" pitchFamily="66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4646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orakulmio 1"/>
          <p:cNvSpPr/>
          <p:nvPr/>
        </p:nvSpPr>
        <p:spPr>
          <a:xfrm>
            <a:off x="971600" y="620688"/>
            <a:ext cx="61206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2400" b="1" dirty="0">
                <a:latin typeface="Comic Sans MS" pitchFamily="66" charset="0"/>
              </a:rPr>
              <a:t>3. Eksponentiaalinen malli</a:t>
            </a:r>
            <a:endParaRPr lang="fi-FI" sz="2400" dirty="0">
              <a:latin typeface="Comic Sans MS" pitchFamily="66" charset="0"/>
            </a:endParaRPr>
          </a:p>
          <a:p>
            <a:r>
              <a:rPr lang="fi-FI" sz="2400" b="1" dirty="0">
                <a:latin typeface="Comic Sans MS" pitchFamily="66" charset="0"/>
              </a:rPr>
              <a:t> </a:t>
            </a:r>
            <a:endParaRPr lang="fi-FI" sz="2400" dirty="0">
              <a:latin typeface="Comic Sans MS" pitchFamily="66" charset="0"/>
            </a:endParaRPr>
          </a:p>
          <a:p>
            <a:pPr lvl="0"/>
            <a:r>
              <a:rPr lang="fi-FI" sz="2400" dirty="0">
                <a:latin typeface="Comic Sans MS" pitchFamily="66" charset="0"/>
              </a:rPr>
              <a:t>Eksponenttifunktio 1h </a:t>
            </a:r>
          </a:p>
          <a:p>
            <a:pPr lvl="0"/>
            <a:r>
              <a:rPr lang="fi-FI" sz="2400" dirty="0">
                <a:latin typeface="Comic Sans MS" pitchFamily="66" charset="0"/>
              </a:rPr>
              <a:t>Eksponenttiyhtälö 2h</a:t>
            </a:r>
          </a:p>
          <a:p>
            <a:pPr lvl="0"/>
            <a:r>
              <a:rPr lang="fi-FI" sz="2400" dirty="0">
                <a:latin typeface="Comic Sans MS" pitchFamily="66" charset="0"/>
              </a:rPr>
              <a:t>Eksponenttiyhtälön sovelluksia 1h</a:t>
            </a:r>
          </a:p>
          <a:p>
            <a:pPr lvl="0"/>
            <a:r>
              <a:rPr lang="fi-FI" sz="2400" dirty="0">
                <a:latin typeface="Comic Sans MS" pitchFamily="66" charset="0"/>
              </a:rPr>
              <a:t>Potenssiyhtälö 2h </a:t>
            </a:r>
          </a:p>
          <a:p>
            <a:pPr lvl="0"/>
            <a:r>
              <a:rPr lang="fi-FI" sz="2400" dirty="0">
                <a:latin typeface="Comic Sans MS" pitchFamily="66" charset="0"/>
              </a:rPr>
              <a:t>Eksponenttifunktio matemaattisena mallina 1h</a:t>
            </a:r>
          </a:p>
          <a:p>
            <a:r>
              <a:rPr lang="fi-FI" sz="2400" b="1" dirty="0">
                <a:latin typeface="Comic Sans MS" pitchFamily="66" charset="0"/>
              </a:rPr>
              <a:t> </a:t>
            </a:r>
            <a:endParaRPr lang="fi-FI" sz="2400" dirty="0">
              <a:latin typeface="Comic Sans MS" pitchFamily="66" charset="0"/>
            </a:endParaRPr>
          </a:p>
          <a:p>
            <a:r>
              <a:rPr lang="fi-FI" sz="2400" b="1" dirty="0">
                <a:latin typeface="Comic Sans MS" pitchFamily="66" charset="0"/>
              </a:rPr>
              <a:t>4. Kertaus</a:t>
            </a:r>
            <a:endParaRPr lang="fi-FI" sz="2400" dirty="0">
              <a:latin typeface="Comic Sans MS" pitchFamily="66" charset="0"/>
            </a:endParaRPr>
          </a:p>
          <a:p>
            <a:r>
              <a:rPr lang="fi-FI" sz="2400" b="1" dirty="0">
                <a:latin typeface="Comic Sans MS" pitchFamily="66" charset="0"/>
              </a:rPr>
              <a:t> </a:t>
            </a:r>
            <a:endParaRPr lang="fi-FI" sz="2400" dirty="0">
              <a:latin typeface="Comic Sans MS" pitchFamily="66" charset="0"/>
            </a:endParaRPr>
          </a:p>
          <a:p>
            <a:pPr lvl="0"/>
            <a:r>
              <a:rPr lang="fi-FI" sz="2400" dirty="0">
                <a:latin typeface="Comic Sans MS" pitchFamily="66" charset="0"/>
              </a:rPr>
              <a:t>Kertaus 1-2h</a:t>
            </a:r>
          </a:p>
          <a:p>
            <a:r>
              <a:rPr lang="fi-FI" sz="2400" dirty="0">
                <a:latin typeface="Comic Sans MS" pitchFamily="66" charset="0"/>
              </a:rPr>
              <a:t> </a:t>
            </a:r>
          </a:p>
          <a:p>
            <a:pPr lvl="0"/>
            <a:r>
              <a:rPr lang="fi-FI" sz="2400" dirty="0">
                <a:latin typeface="Comic Sans MS" pitchFamily="66" charset="0"/>
              </a:rPr>
              <a:t>Yhteensä 19h</a:t>
            </a:r>
          </a:p>
        </p:txBody>
      </p:sp>
    </p:spTree>
    <p:extLst>
      <p:ext uri="{BB962C8B-B14F-4D97-AF65-F5344CB8AC3E}">
        <p14:creationId xmlns:p14="http://schemas.microsoft.com/office/powerpoint/2010/main" val="404898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orakulmio 1"/>
          <p:cNvSpPr/>
          <p:nvPr/>
        </p:nvSpPr>
        <p:spPr>
          <a:xfrm>
            <a:off x="971600" y="908720"/>
            <a:ext cx="633670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2400" b="1" dirty="0">
                <a:latin typeface="Comic Sans MS" pitchFamily="66" charset="0"/>
              </a:rPr>
              <a:t>Arviointi</a:t>
            </a:r>
            <a:endParaRPr lang="fi-FI" sz="2400" dirty="0">
              <a:latin typeface="Comic Sans MS" pitchFamily="66" charset="0"/>
            </a:endParaRPr>
          </a:p>
          <a:p>
            <a:r>
              <a:rPr lang="fi-FI" sz="2400" dirty="0">
                <a:latin typeface="Comic Sans MS" pitchFamily="66" charset="0"/>
              </a:rPr>
              <a:t>Arvioinnin lähtökohta on </a:t>
            </a:r>
            <a:r>
              <a:rPr lang="fi-FI" sz="2400" b="1" dirty="0">
                <a:latin typeface="Comic Sans MS" pitchFamily="66" charset="0"/>
              </a:rPr>
              <a:t>kokeesta saatu arvosana + tuntiaktiivisuus + tehdyt kotitehtävät. </a:t>
            </a:r>
            <a:r>
              <a:rPr lang="fi-FI" sz="2400" dirty="0">
                <a:latin typeface="Comic Sans MS" pitchFamily="66" charset="0"/>
              </a:rPr>
              <a:t>(Merkitään listaan: 80%=3p., 60%=2p. ja 30%=1p. Pisteet lisätään kokeen pistemäärään). </a:t>
            </a:r>
          </a:p>
          <a:p>
            <a:r>
              <a:rPr lang="fi-FI" sz="2400" dirty="0">
                <a:latin typeface="Comic Sans MS" pitchFamily="66" charset="0"/>
              </a:rPr>
              <a:t>Kurssiarvosanaan vaikuttaa lisäksi </a:t>
            </a:r>
            <a:r>
              <a:rPr lang="fi-FI" sz="2400" b="1" dirty="0">
                <a:latin typeface="Comic Sans MS" pitchFamily="66" charset="0"/>
              </a:rPr>
              <a:t>tuntiaktiivisuus, asenne ja poissaolot.</a:t>
            </a:r>
            <a:endParaRPr lang="fi-FI" sz="2400" dirty="0">
              <a:latin typeface="Comic Sans MS" pitchFamily="66" charset="0"/>
            </a:endParaRPr>
          </a:p>
          <a:p>
            <a:r>
              <a:rPr lang="fi-FI" sz="2400" dirty="0">
                <a:latin typeface="Comic Sans MS" pitchFamily="66" charset="0"/>
              </a:rPr>
              <a:t>Tämän ns. jatkuvan näytön perusteella voi arvosana laskea 1 tai nousta 1-2 numerolla!</a:t>
            </a:r>
          </a:p>
          <a:p>
            <a:r>
              <a:rPr lang="fi-FI" b="1" dirty="0"/>
              <a:t> 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3272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/>
          <p:cNvSpPr txBox="1"/>
          <p:nvPr/>
        </p:nvSpPr>
        <p:spPr>
          <a:xfrm>
            <a:off x="1331640" y="1484784"/>
            <a:ext cx="19864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 smtClean="0">
                <a:latin typeface="Comic Sans MS" pitchFamily="66" charset="0"/>
              </a:rPr>
              <a:t>ALKUTESTI</a:t>
            </a:r>
          </a:p>
          <a:p>
            <a:endParaRPr lang="fi-FI" sz="2400" dirty="0">
              <a:latin typeface="Comic Sans MS" pitchFamily="66" charset="0"/>
            </a:endParaRPr>
          </a:p>
          <a:p>
            <a:endParaRPr lang="fi-FI" sz="2400" dirty="0"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76872"/>
            <a:ext cx="8182841" cy="1282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218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3" y="389659"/>
            <a:ext cx="6351587" cy="588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533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118743"/>
            <a:ext cx="5149180" cy="472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kstiruutu 1"/>
          <p:cNvSpPr txBox="1"/>
          <p:nvPr/>
        </p:nvSpPr>
        <p:spPr>
          <a:xfrm>
            <a:off x="1263971" y="764704"/>
            <a:ext cx="3690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dirty="0" smtClean="0">
                <a:latin typeface="Comic Sans MS" pitchFamily="66" charset="0"/>
              </a:rPr>
              <a:t>KOORDINAATISTO</a:t>
            </a:r>
            <a:endParaRPr lang="fi-FI" sz="2800" dirty="0">
              <a:latin typeface="Comic Sans MS" pitchFamily="66" charset="0"/>
            </a:endParaRPr>
          </a:p>
        </p:txBody>
      </p:sp>
      <p:sp>
        <p:nvSpPr>
          <p:cNvPr id="3" name="Tekstiruutu 2"/>
          <p:cNvSpPr txBox="1"/>
          <p:nvPr/>
        </p:nvSpPr>
        <p:spPr>
          <a:xfrm>
            <a:off x="899592" y="1484784"/>
            <a:ext cx="31683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smtClean="0">
                <a:latin typeface="Comic Sans MS" pitchFamily="66" charset="0"/>
              </a:rPr>
              <a:t>Koordinaattiakselit erottavat koordinaatistosta neljä osaa, joita kutsutaan neljänneksiksi</a:t>
            </a:r>
            <a:endParaRPr lang="fi-FI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4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79"/>
            <a:ext cx="4391025" cy="473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052736"/>
            <a:ext cx="4972050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140968"/>
            <a:ext cx="2686050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kstiruutu 1"/>
          <p:cNvSpPr txBox="1"/>
          <p:nvPr/>
        </p:nvSpPr>
        <p:spPr>
          <a:xfrm>
            <a:off x="5364088" y="2420888"/>
            <a:ext cx="1343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eli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76947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98942"/>
            <a:ext cx="3448050" cy="421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89217"/>
            <a:ext cx="5248275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kstiruutu 1"/>
          <p:cNvSpPr txBox="1"/>
          <p:nvPr/>
        </p:nvSpPr>
        <p:spPr>
          <a:xfrm>
            <a:off x="652170" y="594928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Maol s. 36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2904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ltarusko">
  <a:themeElements>
    <a:clrScheme name="Iltarusk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ltarusk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Iltarusk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74</TotalTime>
  <Words>108</Words>
  <Application>Microsoft Office PowerPoint</Application>
  <PresentationFormat>Näytössä katseltava diaesitys (4:3)</PresentationFormat>
  <Paragraphs>44</Paragraphs>
  <Slides>12</Slides>
  <Notes>1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12</vt:i4>
      </vt:variant>
    </vt:vector>
  </HeadingPairs>
  <TitlesOfParts>
    <vt:vector size="13" baseType="lpstr">
      <vt:lpstr>Iltarusko</vt:lpstr>
      <vt:lpstr>MATEMAATTISIA MALLEJA I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MATEMAATTISIA MALLEJA I</dc:title>
  <dc:creator>Meri Sirkeinen</dc:creator>
  <cp:lastModifiedBy>Meri Sirkeinen</cp:lastModifiedBy>
  <cp:revision>9</cp:revision>
  <dcterms:created xsi:type="dcterms:W3CDTF">2014-03-31T06:50:14Z</dcterms:created>
  <dcterms:modified xsi:type="dcterms:W3CDTF">2014-03-31T18:32:14Z</dcterms:modified>
</cp:coreProperties>
</file>